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049" r:id="rId3"/>
    <p:sldId id="1079" r:id="rId4"/>
    <p:sldId id="1080" r:id="rId5"/>
    <p:sldId id="1072" r:id="rId6"/>
    <p:sldId id="1075" r:id="rId7"/>
    <p:sldId id="1082" r:id="rId8"/>
    <p:sldId id="1083" r:id="rId9"/>
    <p:sldId id="1081"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76" autoAdjust="0"/>
    <p:restoredTop sz="82476" autoAdjust="0"/>
  </p:normalViewPr>
  <p:slideViewPr>
    <p:cSldViewPr>
      <p:cViewPr varScale="1">
        <p:scale>
          <a:sx n="159" d="100"/>
          <a:sy n="159" d="100"/>
        </p:scale>
        <p:origin x="184" y="52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402619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14030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08957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48132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51740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09666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551549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629483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5:25-6:5</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49483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25 </a:t>
            </a:r>
            <a:r>
              <a:rPr lang="en-AU" sz="2800" dirty="0">
                <a:solidFill>
                  <a:schemeClr val="bg1"/>
                </a:solidFill>
                <a:latin typeface="Times New Roman" panose="02020603050405020304" pitchFamily="18" charset="0"/>
                <a:ea typeface="Times New Roman" panose="02020603050405020304" pitchFamily="18" charset="0"/>
              </a:rPr>
              <a:t>If we live by the Spirit, let us also keep in step with the Spirit.  </a:t>
            </a:r>
            <a:r>
              <a:rPr lang="en-AU" sz="2800" b="1" baseline="30000" dirty="0">
                <a:solidFill>
                  <a:schemeClr val="bg1"/>
                </a:solidFill>
                <a:latin typeface="Times New Roman" panose="02020603050405020304" pitchFamily="18" charset="0"/>
                <a:ea typeface="Times New Roman" panose="02020603050405020304" pitchFamily="18" charset="0"/>
              </a:rPr>
              <a:t>26 </a:t>
            </a:r>
            <a:r>
              <a:rPr lang="en-AU" sz="2800" dirty="0">
                <a:solidFill>
                  <a:schemeClr val="bg1"/>
                </a:solidFill>
                <a:latin typeface="Times New Roman" panose="02020603050405020304" pitchFamily="18" charset="0"/>
                <a:ea typeface="Times New Roman" panose="02020603050405020304" pitchFamily="18" charset="0"/>
              </a:rPr>
              <a:t>Let us not become conceited, provoking one another, envying one another.</a:t>
            </a:r>
            <a:r>
              <a:rPr lang="en-AU" sz="1200" dirty="0">
                <a:solidFill>
                  <a:schemeClr val="bg1"/>
                </a:solidFill>
                <a:latin typeface="Times New Roman" panose="02020603050405020304" pitchFamily="18" charset="0"/>
                <a:ea typeface="Times New Roman" panose="02020603050405020304" pitchFamily="18" charset="0"/>
              </a:rPr>
              <a:t> </a:t>
            </a:r>
          </a:p>
          <a:p>
            <a:pPr indent="152400">
              <a:lnSpc>
                <a:spcPct val="115000"/>
              </a:lnSpc>
              <a:spcAft>
                <a:spcPts val="1000"/>
              </a:spcAft>
            </a:pPr>
            <a:r>
              <a:rPr lang="en-AU" sz="1200" b="1" dirty="0">
                <a:solidFill>
                  <a:schemeClr val="bg1"/>
                </a:solidFill>
                <a:latin typeface="Times New Roman" panose="02020603050405020304" pitchFamily="18" charset="0"/>
                <a:ea typeface="Times New Roman" panose="02020603050405020304" pitchFamily="18" charset="0"/>
              </a:rPr>
              <a:t> </a:t>
            </a:r>
            <a:endParaRPr lang="en-AU" sz="1200" dirty="0">
              <a:solidFill>
                <a:schemeClr val="bg1"/>
              </a:solidFill>
              <a:latin typeface="Calibri" panose="020F0502020204030204" pitchFamily="34" charset="0"/>
              <a:ea typeface="Times New Roman" panose="02020603050405020304" pitchFamily="18" charset="0"/>
            </a:endParaRPr>
          </a:p>
          <a:p>
            <a:r>
              <a:rPr lang="en-AU" sz="2800" b="1" dirty="0">
                <a:solidFill>
                  <a:schemeClr val="bg1"/>
                </a:solidFill>
                <a:latin typeface="Times New Roman" panose="02020603050405020304" pitchFamily="18" charset="0"/>
                <a:ea typeface="Times New Roman" panose="02020603050405020304" pitchFamily="18" charset="0"/>
              </a:rPr>
              <a:t>6 </a:t>
            </a:r>
            <a:r>
              <a:rPr lang="en-AU" sz="2800" dirty="0">
                <a:solidFill>
                  <a:schemeClr val="bg1"/>
                </a:solidFill>
                <a:latin typeface="Times New Roman" panose="02020603050405020304" pitchFamily="18" charset="0"/>
                <a:ea typeface="Times New Roman" panose="02020603050405020304" pitchFamily="18" charset="0"/>
              </a:rPr>
              <a:t>Brothers, if anyone is caught in any transgression, you who are spiritual should restore him in a spirit of gentleness.  Keep watch on yourself, lest you too be tempted.  </a:t>
            </a:r>
            <a:r>
              <a:rPr lang="en-AU" sz="2800" b="1" baseline="30000" dirty="0">
                <a:solidFill>
                  <a:schemeClr val="bg1"/>
                </a:solidFill>
                <a:latin typeface="Times New Roman" panose="02020603050405020304" pitchFamily="18" charset="0"/>
                <a:ea typeface="Times New Roman" panose="02020603050405020304" pitchFamily="18" charset="0"/>
              </a:rPr>
              <a:t>2 </a:t>
            </a:r>
            <a:r>
              <a:rPr lang="en-AU" sz="2800" dirty="0">
                <a:solidFill>
                  <a:schemeClr val="bg1"/>
                </a:solidFill>
                <a:latin typeface="Times New Roman" panose="02020603050405020304" pitchFamily="18" charset="0"/>
                <a:ea typeface="Times New Roman" panose="02020603050405020304" pitchFamily="18" charset="0"/>
              </a:rPr>
              <a:t>Bear one another’s burdens, and so fulfill the law of Christ.  </a:t>
            </a:r>
            <a:r>
              <a:rPr lang="en-AU" sz="2800" b="1" baseline="30000" dirty="0">
                <a:solidFill>
                  <a:schemeClr val="bg1"/>
                </a:solidFill>
                <a:latin typeface="Times New Roman" panose="02020603050405020304" pitchFamily="18" charset="0"/>
                <a:ea typeface="Times New Roman" panose="02020603050405020304" pitchFamily="18" charset="0"/>
              </a:rPr>
              <a:t>3 </a:t>
            </a:r>
            <a:r>
              <a:rPr lang="en-AU" sz="2800" dirty="0">
                <a:solidFill>
                  <a:schemeClr val="bg1"/>
                </a:solidFill>
                <a:latin typeface="Times New Roman" panose="02020603050405020304" pitchFamily="18" charset="0"/>
                <a:ea typeface="Times New Roman" panose="02020603050405020304" pitchFamily="18" charset="0"/>
              </a:rPr>
              <a:t>For if anyone thinks he is something, when he is nothing, he deceives himself.  </a:t>
            </a:r>
            <a:r>
              <a:rPr lang="en-AU" sz="2800" b="1" baseline="30000" dirty="0">
                <a:solidFill>
                  <a:schemeClr val="bg1"/>
                </a:solidFill>
                <a:latin typeface="Times New Roman" panose="02020603050405020304" pitchFamily="18" charset="0"/>
                <a:ea typeface="Times New Roman" panose="02020603050405020304" pitchFamily="18" charset="0"/>
              </a:rPr>
              <a:t>4 </a:t>
            </a:r>
            <a:r>
              <a:rPr lang="en-AU" sz="2800" dirty="0">
                <a:solidFill>
                  <a:schemeClr val="bg1"/>
                </a:solidFill>
                <a:latin typeface="Times New Roman" panose="02020603050405020304" pitchFamily="18" charset="0"/>
                <a:ea typeface="Times New Roman" panose="02020603050405020304" pitchFamily="18" charset="0"/>
              </a:rPr>
              <a:t>But let each one test his own work, and then his reason to boast will be in himself alone and not in his neighbour.  </a:t>
            </a:r>
            <a:r>
              <a:rPr lang="en-AU" sz="2800" b="1" baseline="30000" dirty="0">
                <a:solidFill>
                  <a:schemeClr val="bg1"/>
                </a:solidFill>
                <a:latin typeface="Times New Roman" panose="02020603050405020304" pitchFamily="18" charset="0"/>
                <a:ea typeface="Times New Roman" panose="02020603050405020304" pitchFamily="18" charset="0"/>
              </a:rPr>
              <a:t>5 </a:t>
            </a:r>
            <a:r>
              <a:rPr lang="en-AU" sz="2800" dirty="0">
                <a:solidFill>
                  <a:schemeClr val="bg1"/>
                </a:solidFill>
                <a:latin typeface="Times New Roman" panose="02020603050405020304" pitchFamily="18" charset="0"/>
                <a:ea typeface="Times New Roman" panose="02020603050405020304" pitchFamily="18" charset="0"/>
              </a:rPr>
              <a:t>For each will have to bear his own load.</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38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14" name="Rectangle 13">
            <a:extLst>
              <a:ext uri="{FF2B5EF4-FFF2-40B4-BE49-F238E27FC236}">
                <a16:creationId xmlns:a16="http://schemas.microsoft.com/office/drawing/2014/main" id="{B129D158-FE1B-D049-ADCA-BBE90615583C}"/>
              </a:ext>
            </a:extLst>
          </p:cNvPr>
          <p:cNvSpPr/>
          <p:nvPr/>
        </p:nvSpPr>
        <p:spPr>
          <a:xfrm>
            <a:off x="161763" y="2209428"/>
            <a:ext cx="8817614" cy="707886"/>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rPr>
              <a:t>25 </a:t>
            </a:r>
            <a:r>
              <a:rPr lang="en-AU" sz="2000" dirty="0">
                <a:latin typeface="Comic Sans MS" panose="030F0902030302020204" pitchFamily="66" charset="0"/>
                <a:ea typeface="Times New Roman" panose="02020603050405020304" pitchFamily="18" charset="0"/>
              </a:rPr>
              <a:t>If we live by the Spirit, let us also keep in step with the Spirit.  </a:t>
            </a:r>
            <a:r>
              <a:rPr lang="en-AU" sz="2000" b="1" baseline="30000" dirty="0">
                <a:latin typeface="Comic Sans MS" panose="030F0902030302020204" pitchFamily="66" charset="0"/>
                <a:ea typeface="Times New Roman" panose="02020603050405020304" pitchFamily="18" charset="0"/>
              </a:rPr>
              <a:t>26 </a:t>
            </a:r>
            <a:r>
              <a:rPr lang="en-AU" sz="2000" dirty="0">
                <a:latin typeface="Comic Sans MS" panose="030F0902030302020204" pitchFamily="66" charset="0"/>
                <a:ea typeface="Times New Roman" panose="02020603050405020304" pitchFamily="18" charset="0"/>
              </a:rPr>
              <a:t>Let us not become conceited, provoking one another, envying one another. </a:t>
            </a:r>
          </a:p>
        </p:txBody>
      </p:sp>
    </p:spTree>
    <p:extLst>
      <p:ext uri="{BB962C8B-B14F-4D97-AF65-F5344CB8AC3E}">
        <p14:creationId xmlns:p14="http://schemas.microsoft.com/office/powerpoint/2010/main" val="332660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14" name="Rectangle 13">
            <a:extLst>
              <a:ext uri="{FF2B5EF4-FFF2-40B4-BE49-F238E27FC236}">
                <a16:creationId xmlns:a16="http://schemas.microsoft.com/office/drawing/2014/main" id="{B129D158-FE1B-D049-ADCA-BBE90615583C}"/>
              </a:ext>
            </a:extLst>
          </p:cNvPr>
          <p:cNvSpPr/>
          <p:nvPr/>
        </p:nvSpPr>
        <p:spPr>
          <a:xfrm>
            <a:off x="611560" y="2713579"/>
            <a:ext cx="7434573"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rPr>
              <a:t>6:1 </a:t>
            </a:r>
            <a:r>
              <a:rPr lang="en-AU" sz="2000" dirty="0">
                <a:latin typeface="Comic Sans MS" panose="030F0902030302020204" pitchFamily="66" charset="0"/>
                <a:ea typeface="Times New Roman" panose="02020603050405020304" pitchFamily="18" charset="0"/>
              </a:rPr>
              <a:t>Brothers, if anyone is caught in any transgression, you who are spiritual should restore him in a spirit of gentleness.  Keep watch on yourself, lest you too be tempted. </a:t>
            </a:r>
          </a:p>
        </p:txBody>
      </p:sp>
      <p:sp>
        <p:nvSpPr>
          <p:cNvPr id="5" name="TextBox 4">
            <a:extLst>
              <a:ext uri="{FF2B5EF4-FFF2-40B4-BE49-F238E27FC236}">
                <a16:creationId xmlns:a16="http://schemas.microsoft.com/office/drawing/2014/main" id="{6D64F795-0DC5-A14C-8088-F41029ED6345}"/>
              </a:ext>
            </a:extLst>
          </p:cNvPr>
          <p:cNvSpPr txBox="1"/>
          <p:nvPr/>
        </p:nvSpPr>
        <p:spPr>
          <a:xfrm>
            <a:off x="8020" y="906714"/>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“transgression” – to trip-up / to stumble unintentionally into sin.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 confirmed sinful life.</a:t>
            </a:r>
          </a:p>
        </p:txBody>
      </p:sp>
      <p:sp>
        <p:nvSpPr>
          <p:cNvPr id="6" name="TextBox 5">
            <a:extLst>
              <a:ext uri="{FF2B5EF4-FFF2-40B4-BE49-F238E27FC236}">
                <a16:creationId xmlns:a16="http://schemas.microsoft.com/office/drawing/2014/main" id="{1071832A-1544-194E-8844-9BB7BC228B2A}"/>
              </a:ext>
            </a:extLst>
          </p:cNvPr>
          <p:cNvSpPr txBox="1"/>
          <p:nvPr/>
        </p:nvSpPr>
        <p:spPr>
          <a:xfrm>
            <a:off x="107504" y="1277873"/>
            <a:ext cx="6508195" cy="707886"/>
          </a:xfrm>
          <a:prstGeom prst="rect">
            <a:avLst/>
          </a:prstGeom>
          <a:noFill/>
          <a:ln w="19050">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When a Brother/Sister in Christ transgresses: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Some are quick to condemn and reject;</a:t>
            </a:r>
          </a:p>
        </p:txBody>
      </p:sp>
    </p:spTree>
    <p:extLst>
      <p:ext uri="{BB962C8B-B14F-4D97-AF65-F5344CB8AC3E}">
        <p14:creationId xmlns:p14="http://schemas.microsoft.com/office/powerpoint/2010/main" val="374018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B2951-D0E5-714D-8A7A-3332137F51A8}"/>
              </a:ext>
            </a:extLst>
          </p:cNvPr>
          <p:cNvSpPr/>
          <p:nvPr/>
        </p:nvSpPr>
        <p:spPr>
          <a:xfrm>
            <a:off x="0" y="193204"/>
            <a:ext cx="9133122" cy="3477875"/>
          </a:xfrm>
          <a:prstGeom prst="rect">
            <a:avLst/>
          </a:prstGeom>
          <a:solidFill>
            <a:schemeClr val="bg1"/>
          </a:solidFill>
        </p:spPr>
        <p:txBody>
          <a:bodyPr wrap="square">
            <a:spAutoFit/>
          </a:bodyPr>
          <a:lstStyle/>
          <a:p>
            <a:r>
              <a:rPr lang="en-AU" sz="2000" dirty="0">
                <a:latin typeface="Times New Roman" panose="02020603050405020304" pitchFamily="18" charset="0"/>
                <a:ea typeface="Times New Roman" panose="02020603050405020304" pitchFamily="18" charset="0"/>
              </a:rPr>
              <a:t>Luke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18:9–14 (ESV)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2000" dirty="0">
                <a:latin typeface="Times New Roman" panose="02020603050405020304" pitchFamily="18" charset="0"/>
                <a:ea typeface="Times New Roman" panose="02020603050405020304" pitchFamily="18" charset="0"/>
              </a:rPr>
              <a:t>[Jesus]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 told this parable to some who trusted in themselves that they were righteous, and treated others with contempt: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“Two men went up into the temple to pray, one a Pharisee and the other a tax collector.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Pharisee, standing by himself, prayed thus:  ‘God, I thank you that I am not like other men, extortioners, unjust, adulterers, or even like this tax collector.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fast twice a week;  I give tithes of all that I get.’</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the tax collector, standing far off, would not even lift up his eyes to heaven, but beat his breast, saying, ‘God, be merciful to me, a sinner!’</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tell you, this man went down to his house justified, rather than the other.  For everyone who exalts himself will be humbled, but the one who humbles himself will be exalted.”</a:t>
            </a:r>
            <a:r>
              <a:rPr lang="en-AU" sz="2000" dirty="0"/>
              <a:t> </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986637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14" name="Rectangle 13">
            <a:extLst>
              <a:ext uri="{FF2B5EF4-FFF2-40B4-BE49-F238E27FC236}">
                <a16:creationId xmlns:a16="http://schemas.microsoft.com/office/drawing/2014/main" id="{B129D158-FE1B-D049-ADCA-BBE90615583C}"/>
              </a:ext>
            </a:extLst>
          </p:cNvPr>
          <p:cNvSpPr/>
          <p:nvPr/>
        </p:nvSpPr>
        <p:spPr>
          <a:xfrm>
            <a:off x="-1" y="3468231"/>
            <a:ext cx="9133122" cy="2246769"/>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Matthew (ESV) 7:1</a:t>
            </a:r>
            <a:r>
              <a:rPr lang="en-AU" sz="2000" b="1"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“Judge not, that you be not judged.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with the judgment you pronounce you will be judged, and with the measure you use it will be measured to you.</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Why do you see the speck that is in your brother’s eye, but do not notice the log that is in your own eye?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Or how can you say to your brother, ‘Let me take the speck out of your eye,’ when there is the log in your own eye?</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sz="20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hypocrite, first take the log out of your own eye, and then you will see clearly to take the speck out of your brother’s eye.</a:t>
            </a:r>
            <a:r>
              <a:rPr lang="en-AU" sz="2000" dirty="0"/>
              <a:t> </a:t>
            </a:r>
            <a:endParaRPr lang="en-AU" sz="2000"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6D64F795-0DC5-A14C-8088-F41029ED6345}"/>
              </a:ext>
            </a:extLst>
          </p:cNvPr>
          <p:cNvSpPr txBox="1"/>
          <p:nvPr/>
        </p:nvSpPr>
        <p:spPr>
          <a:xfrm>
            <a:off x="8020" y="906714"/>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“transgression” – to trip-up / to stumble unintentionally into sin.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 confirmed sinful life.</a:t>
            </a:r>
          </a:p>
        </p:txBody>
      </p:sp>
      <p:sp>
        <p:nvSpPr>
          <p:cNvPr id="6" name="TextBox 5">
            <a:extLst>
              <a:ext uri="{FF2B5EF4-FFF2-40B4-BE49-F238E27FC236}">
                <a16:creationId xmlns:a16="http://schemas.microsoft.com/office/drawing/2014/main" id="{1071832A-1544-194E-8844-9BB7BC228B2A}"/>
              </a:ext>
            </a:extLst>
          </p:cNvPr>
          <p:cNvSpPr txBox="1"/>
          <p:nvPr/>
        </p:nvSpPr>
        <p:spPr>
          <a:xfrm>
            <a:off x="107505" y="1277873"/>
            <a:ext cx="4104455"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When a Brother/Sister in Christ transgresses: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Some are quick to condemn and reject;</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Most will say nothing “Do not judge, or I will be judged”</a:t>
            </a:r>
          </a:p>
        </p:txBody>
      </p:sp>
      <p:sp>
        <p:nvSpPr>
          <p:cNvPr id="7" name="TextBox 6">
            <a:extLst>
              <a:ext uri="{FF2B5EF4-FFF2-40B4-BE49-F238E27FC236}">
                <a16:creationId xmlns:a16="http://schemas.microsoft.com/office/drawing/2014/main" id="{EB83B0B8-869D-5B42-9500-DD1D73DFAB18}"/>
              </a:ext>
            </a:extLst>
          </p:cNvPr>
          <p:cNvSpPr txBox="1"/>
          <p:nvPr/>
        </p:nvSpPr>
        <p:spPr>
          <a:xfrm>
            <a:off x="4499992" y="1276046"/>
            <a:ext cx="4541681"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But God says: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Do not judge;</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Deal with your own sin</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(personal holiness)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Gently restore the other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(repentance &amp; restoration) </a:t>
            </a:r>
          </a:p>
        </p:txBody>
      </p:sp>
    </p:spTree>
    <p:extLst>
      <p:ext uri="{BB962C8B-B14F-4D97-AF65-F5344CB8AC3E}">
        <p14:creationId xmlns:p14="http://schemas.microsoft.com/office/powerpoint/2010/main" val="181907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5" name="TextBox 4">
            <a:extLst>
              <a:ext uri="{FF2B5EF4-FFF2-40B4-BE49-F238E27FC236}">
                <a16:creationId xmlns:a16="http://schemas.microsoft.com/office/drawing/2014/main" id="{6D64F795-0DC5-A14C-8088-F41029ED6345}"/>
              </a:ext>
            </a:extLst>
          </p:cNvPr>
          <p:cNvSpPr txBox="1"/>
          <p:nvPr/>
        </p:nvSpPr>
        <p:spPr>
          <a:xfrm>
            <a:off x="8020" y="906714"/>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“transgression” – to trip-up / to stumble unintentionally into sin.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 confirmed sinful life.</a:t>
            </a:r>
          </a:p>
        </p:txBody>
      </p:sp>
      <p:sp>
        <p:nvSpPr>
          <p:cNvPr id="6" name="TextBox 5">
            <a:extLst>
              <a:ext uri="{FF2B5EF4-FFF2-40B4-BE49-F238E27FC236}">
                <a16:creationId xmlns:a16="http://schemas.microsoft.com/office/drawing/2014/main" id="{1071832A-1544-194E-8844-9BB7BC228B2A}"/>
              </a:ext>
            </a:extLst>
          </p:cNvPr>
          <p:cNvSpPr txBox="1"/>
          <p:nvPr/>
        </p:nvSpPr>
        <p:spPr>
          <a:xfrm>
            <a:off x="107505" y="1277873"/>
            <a:ext cx="4104455"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When a Brother/Sister in Christ transgresses: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Some are quick to condemn and reject;</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Most will say nothing “Do not judge, or I will be judged”</a:t>
            </a:r>
          </a:p>
        </p:txBody>
      </p:sp>
      <p:sp>
        <p:nvSpPr>
          <p:cNvPr id="7" name="TextBox 6">
            <a:extLst>
              <a:ext uri="{FF2B5EF4-FFF2-40B4-BE49-F238E27FC236}">
                <a16:creationId xmlns:a16="http://schemas.microsoft.com/office/drawing/2014/main" id="{EB83B0B8-869D-5B42-9500-DD1D73DFAB18}"/>
              </a:ext>
            </a:extLst>
          </p:cNvPr>
          <p:cNvSpPr txBox="1"/>
          <p:nvPr/>
        </p:nvSpPr>
        <p:spPr>
          <a:xfrm>
            <a:off x="4499992" y="1276046"/>
            <a:ext cx="4541681"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But God says: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Do not judge;</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Deal with your own sin</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(personal holiness)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Gently restore the other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(repentance &amp; restoration) </a:t>
            </a:r>
          </a:p>
        </p:txBody>
      </p:sp>
      <p:sp>
        <p:nvSpPr>
          <p:cNvPr id="8" name="Rectangle 7">
            <a:extLst>
              <a:ext uri="{FF2B5EF4-FFF2-40B4-BE49-F238E27FC236}">
                <a16:creationId xmlns:a16="http://schemas.microsoft.com/office/drawing/2014/main" id="{575CCBBC-2FCD-F34E-83A6-44EE560FA9FC}"/>
              </a:ext>
            </a:extLst>
          </p:cNvPr>
          <p:cNvSpPr/>
          <p:nvPr/>
        </p:nvSpPr>
        <p:spPr>
          <a:xfrm>
            <a:off x="611560" y="4173676"/>
            <a:ext cx="7434573"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rPr>
              <a:t>6:1 </a:t>
            </a:r>
            <a:r>
              <a:rPr lang="en-AU" sz="2000" dirty="0">
                <a:latin typeface="Comic Sans MS" panose="030F0902030302020204" pitchFamily="66" charset="0"/>
                <a:ea typeface="Times New Roman" panose="02020603050405020304" pitchFamily="18" charset="0"/>
              </a:rPr>
              <a:t>Brothers, if anyone is caught in any transgression, you who are spiritual should restore him in a spirit of gentleness.  Keep watch on yourself, lest you too be tempted. </a:t>
            </a:r>
          </a:p>
        </p:txBody>
      </p:sp>
      <p:sp>
        <p:nvSpPr>
          <p:cNvPr id="9" name="TextBox 8">
            <a:extLst>
              <a:ext uri="{FF2B5EF4-FFF2-40B4-BE49-F238E27FC236}">
                <a16:creationId xmlns:a16="http://schemas.microsoft.com/office/drawing/2014/main" id="{C4B2C9C5-63EB-BC47-8B46-AE85D8153315}"/>
              </a:ext>
            </a:extLst>
          </p:cNvPr>
          <p:cNvSpPr txBox="1"/>
          <p:nvPr/>
        </p:nvSpPr>
        <p:spPr>
          <a:xfrm>
            <a:off x="-1" y="32328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Fruit of the Spirit becomes the dominant feature of our lives when we keep in step with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the character of Christ, we restore the transgressor</a:t>
            </a:r>
          </a:p>
        </p:txBody>
      </p:sp>
    </p:spTree>
    <p:extLst>
      <p:ext uri="{BB962C8B-B14F-4D97-AF65-F5344CB8AC3E}">
        <p14:creationId xmlns:p14="http://schemas.microsoft.com/office/powerpoint/2010/main" val="30950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5" name="TextBox 4">
            <a:extLst>
              <a:ext uri="{FF2B5EF4-FFF2-40B4-BE49-F238E27FC236}">
                <a16:creationId xmlns:a16="http://schemas.microsoft.com/office/drawing/2014/main" id="{6D64F795-0DC5-A14C-8088-F41029ED6345}"/>
              </a:ext>
            </a:extLst>
          </p:cNvPr>
          <p:cNvSpPr txBox="1"/>
          <p:nvPr/>
        </p:nvSpPr>
        <p:spPr>
          <a:xfrm>
            <a:off x="8020" y="906714"/>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“transgression” – to trip-up / to stumble unintentionally into sin.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 confirmed sinful life.</a:t>
            </a:r>
          </a:p>
        </p:txBody>
      </p:sp>
      <p:sp>
        <p:nvSpPr>
          <p:cNvPr id="6" name="TextBox 5">
            <a:extLst>
              <a:ext uri="{FF2B5EF4-FFF2-40B4-BE49-F238E27FC236}">
                <a16:creationId xmlns:a16="http://schemas.microsoft.com/office/drawing/2014/main" id="{1071832A-1544-194E-8844-9BB7BC228B2A}"/>
              </a:ext>
            </a:extLst>
          </p:cNvPr>
          <p:cNvSpPr txBox="1"/>
          <p:nvPr/>
        </p:nvSpPr>
        <p:spPr>
          <a:xfrm>
            <a:off x="107505" y="1277873"/>
            <a:ext cx="4104455"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When a Brother/Sister in Christ transgresses: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Some are quick to condemn and reject;</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Most will say nothing “Do not judge, or I will be judged”</a:t>
            </a:r>
          </a:p>
        </p:txBody>
      </p:sp>
      <p:sp>
        <p:nvSpPr>
          <p:cNvPr id="7" name="TextBox 6">
            <a:extLst>
              <a:ext uri="{FF2B5EF4-FFF2-40B4-BE49-F238E27FC236}">
                <a16:creationId xmlns:a16="http://schemas.microsoft.com/office/drawing/2014/main" id="{EB83B0B8-869D-5B42-9500-DD1D73DFAB18}"/>
              </a:ext>
            </a:extLst>
          </p:cNvPr>
          <p:cNvSpPr txBox="1"/>
          <p:nvPr/>
        </p:nvSpPr>
        <p:spPr>
          <a:xfrm>
            <a:off x="4499992" y="1276046"/>
            <a:ext cx="4541681"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But God says: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Do not judge;</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Deal with your own sin</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(personal holiness)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Gently restore the other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(repentance &amp; restoration) </a:t>
            </a:r>
          </a:p>
        </p:txBody>
      </p:sp>
      <p:sp>
        <p:nvSpPr>
          <p:cNvPr id="8" name="Rectangle 7">
            <a:extLst>
              <a:ext uri="{FF2B5EF4-FFF2-40B4-BE49-F238E27FC236}">
                <a16:creationId xmlns:a16="http://schemas.microsoft.com/office/drawing/2014/main" id="{575CCBBC-2FCD-F34E-83A6-44EE560FA9FC}"/>
              </a:ext>
            </a:extLst>
          </p:cNvPr>
          <p:cNvSpPr/>
          <p:nvPr/>
        </p:nvSpPr>
        <p:spPr>
          <a:xfrm>
            <a:off x="284935" y="4710147"/>
            <a:ext cx="8430113"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6:1 </a:t>
            </a:r>
            <a:r>
              <a:rPr lang="en-AU" dirty="0">
                <a:latin typeface="Comic Sans MS" panose="030F0902030302020204" pitchFamily="66" charset="0"/>
                <a:ea typeface="Times New Roman" panose="02020603050405020304" pitchFamily="18" charset="0"/>
              </a:rPr>
              <a:t>Brothers, if anyone is caught in any transgression, you who are spiritual should restore him in a spirit of gentleness.  Keep watch on yourself, lest you too be tempted. </a:t>
            </a:r>
            <a:r>
              <a:rPr lang="en-AU" b="1" baseline="30000" dirty="0">
                <a:latin typeface="Comic Sans MS" panose="030F0902030302020204" pitchFamily="66" charset="0"/>
              </a:rPr>
              <a:t>2 </a:t>
            </a:r>
            <a:r>
              <a:rPr lang="en-AU" dirty="0">
                <a:latin typeface="Comic Sans MS" panose="030F0902030302020204" pitchFamily="66" charset="0"/>
              </a:rPr>
              <a:t>Bear one another’s burdens, and so fulfill the law of Christ.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C4B2C9C5-63EB-BC47-8B46-AE85D8153315}"/>
              </a:ext>
            </a:extLst>
          </p:cNvPr>
          <p:cNvSpPr txBox="1"/>
          <p:nvPr/>
        </p:nvSpPr>
        <p:spPr>
          <a:xfrm>
            <a:off x="-1" y="3232820"/>
            <a:ext cx="9141143"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Fruit of the Spirit becomes the dominant feature of our lives when we keep in step with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the character of Christ, we restore the transgressor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Bearing one another’s burdens, is what we the church do.  I need you, and you need me.</a:t>
            </a:r>
          </a:p>
        </p:txBody>
      </p:sp>
    </p:spTree>
    <p:extLst>
      <p:ext uri="{BB962C8B-B14F-4D97-AF65-F5344CB8AC3E}">
        <p14:creationId xmlns:p14="http://schemas.microsoft.com/office/powerpoint/2010/main" val="4171131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Keeping in step with the Spirit – Loving One Another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I become a Christian, I gain a whole new family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person, will truly love the family of God</a:t>
            </a:r>
          </a:p>
        </p:txBody>
      </p:sp>
      <p:sp>
        <p:nvSpPr>
          <p:cNvPr id="5" name="TextBox 4">
            <a:extLst>
              <a:ext uri="{FF2B5EF4-FFF2-40B4-BE49-F238E27FC236}">
                <a16:creationId xmlns:a16="http://schemas.microsoft.com/office/drawing/2014/main" id="{6D64F795-0DC5-A14C-8088-F41029ED6345}"/>
              </a:ext>
            </a:extLst>
          </p:cNvPr>
          <p:cNvSpPr txBox="1"/>
          <p:nvPr/>
        </p:nvSpPr>
        <p:spPr>
          <a:xfrm>
            <a:off x="8020" y="906714"/>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“transgression” – to trip-up / to stumble unintentionally into sin.  </a:t>
            </a:r>
            <a:r>
              <a:rPr lang="en-AU" b="1"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 confirmed sinful life.</a:t>
            </a:r>
          </a:p>
        </p:txBody>
      </p:sp>
      <p:sp>
        <p:nvSpPr>
          <p:cNvPr id="6" name="TextBox 5">
            <a:extLst>
              <a:ext uri="{FF2B5EF4-FFF2-40B4-BE49-F238E27FC236}">
                <a16:creationId xmlns:a16="http://schemas.microsoft.com/office/drawing/2014/main" id="{1071832A-1544-194E-8844-9BB7BC228B2A}"/>
              </a:ext>
            </a:extLst>
          </p:cNvPr>
          <p:cNvSpPr txBox="1"/>
          <p:nvPr/>
        </p:nvSpPr>
        <p:spPr>
          <a:xfrm>
            <a:off x="107505" y="1277873"/>
            <a:ext cx="4104455"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When a Brother/Sister in Christ transgresses: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Some are quick to condemn and reject;</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Most will say nothing “Do not judge, or I will be judged”</a:t>
            </a:r>
          </a:p>
        </p:txBody>
      </p:sp>
      <p:sp>
        <p:nvSpPr>
          <p:cNvPr id="7" name="TextBox 6">
            <a:extLst>
              <a:ext uri="{FF2B5EF4-FFF2-40B4-BE49-F238E27FC236}">
                <a16:creationId xmlns:a16="http://schemas.microsoft.com/office/drawing/2014/main" id="{EB83B0B8-869D-5B42-9500-DD1D73DFAB18}"/>
              </a:ext>
            </a:extLst>
          </p:cNvPr>
          <p:cNvSpPr txBox="1"/>
          <p:nvPr/>
        </p:nvSpPr>
        <p:spPr>
          <a:xfrm>
            <a:off x="4499992" y="1276046"/>
            <a:ext cx="4541681" cy="1938992"/>
          </a:xfrm>
          <a:prstGeom prst="rect">
            <a:avLst/>
          </a:prstGeom>
          <a:noFill/>
          <a:ln w="19050">
            <a:solidFill>
              <a:schemeClr val="bg1"/>
            </a:solid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But God says: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Do not judge;</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Deal with your own sin</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(personal holiness)</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Gently restore the other </a:t>
            </a:r>
            <a:br>
              <a:rPr lang="en-AU" sz="2000" dirty="0">
                <a:solidFill>
                  <a:schemeClr val="bg1"/>
                </a:solidFill>
                <a:latin typeface="Times New Roman" panose="02020603050405020304" pitchFamily="18" charset="0"/>
                <a:cs typeface="Times New Roman" panose="02020603050405020304" pitchFamily="18" charset="0"/>
              </a:rPr>
            </a:br>
            <a:r>
              <a:rPr lang="en-AU" sz="2000" dirty="0">
                <a:solidFill>
                  <a:schemeClr val="bg1"/>
                </a:solidFill>
                <a:latin typeface="Times New Roman" panose="02020603050405020304" pitchFamily="18" charset="0"/>
                <a:cs typeface="Times New Roman" panose="02020603050405020304" pitchFamily="18" charset="0"/>
              </a:rPr>
              <a:t>(repentance &amp; restoration) </a:t>
            </a:r>
          </a:p>
        </p:txBody>
      </p:sp>
      <p:sp>
        <p:nvSpPr>
          <p:cNvPr id="8" name="Rectangle 7">
            <a:extLst>
              <a:ext uri="{FF2B5EF4-FFF2-40B4-BE49-F238E27FC236}">
                <a16:creationId xmlns:a16="http://schemas.microsoft.com/office/drawing/2014/main" id="{575CCBBC-2FCD-F34E-83A6-44EE560FA9FC}"/>
              </a:ext>
            </a:extLst>
          </p:cNvPr>
          <p:cNvSpPr/>
          <p:nvPr/>
        </p:nvSpPr>
        <p:spPr>
          <a:xfrm>
            <a:off x="878865" y="4771488"/>
            <a:ext cx="7383409"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3 </a:t>
            </a:r>
            <a:r>
              <a:rPr lang="en-AU" dirty="0">
                <a:latin typeface="Comic Sans MS" panose="030F0902030302020204" pitchFamily="66" charset="0"/>
                <a:ea typeface="Times New Roman" panose="02020603050405020304" pitchFamily="18" charset="0"/>
              </a:rPr>
              <a:t>For if anyone thinks he is something, when he is nothing, he deceives himself.  </a:t>
            </a:r>
            <a:r>
              <a:rPr lang="en-AU" b="1" baseline="30000" dirty="0">
                <a:latin typeface="Comic Sans MS" panose="030F0902030302020204" pitchFamily="66" charset="0"/>
                <a:ea typeface="Times New Roman" panose="02020603050405020304" pitchFamily="18" charset="0"/>
              </a:rPr>
              <a:t>4 </a:t>
            </a:r>
            <a:r>
              <a:rPr lang="en-AU" dirty="0">
                <a:latin typeface="Comic Sans MS" panose="030F0902030302020204" pitchFamily="66" charset="0"/>
                <a:ea typeface="Times New Roman" panose="02020603050405020304" pitchFamily="18" charset="0"/>
              </a:rPr>
              <a:t>But let each one test his own work, and then his reason to boast will be in himself alone and not in his neighbour.</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C4B2C9C5-63EB-BC47-8B46-AE85D8153315}"/>
              </a:ext>
            </a:extLst>
          </p:cNvPr>
          <p:cNvSpPr txBox="1"/>
          <p:nvPr/>
        </p:nvSpPr>
        <p:spPr>
          <a:xfrm>
            <a:off x="-1" y="3232820"/>
            <a:ext cx="9141143" cy="1477328"/>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Fruit of the Spirit becomes the dominant feature of our lives when we keep in step with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the character of Christ, we restore the transgressor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Bearing one another’s burdens, is what we the church do.  I need you, and you need me.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room for Spiritual pride (I’m alright without you)</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Make a sober assessment of yourself.  Don’t compare myself to others.  How am I with God?</a:t>
            </a:r>
          </a:p>
        </p:txBody>
      </p:sp>
    </p:spTree>
    <p:extLst>
      <p:ext uri="{BB962C8B-B14F-4D97-AF65-F5344CB8AC3E}">
        <p14:creationId xmlns:p14="http://schemas.microsoft.com/office/powerpoint/2010/main" val="61447179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129215</TotalTime>
  <Words>1386</Words>
  <Application>Microsoft Macintosh PowerPoint</Application>
  <PresentationFormat>On-screen Show (16:10)</PresentationFormat>
  <Paragraphs>87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2169</cp:revision>
  <cp:lastPrinted>2021-06-02T06:38:46Z</cp:lastPrinted>
  <dcterms:created xsi:type="dcterms:W3CDTF">2016-11-04T06:28:01Z</dcterms:created>
  <dcterms:modified xsi:type="dcterms:W3CDTF">2021-06-02T06:38:52Z</dcterms:modified>
</cp:coreProperties>
</file>